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7" r:id="rId1"/>
  </p:sldMasterIdLst>
  <p:sldIdLst>
    <p:sldId id="256" r:id="rId2"/>
    <p:sldId id="267" r:id="rId3"/>
    <p:sldId id="265" r:id="rId4"/>
    <p:sldId id="273" r:id="rId5"/>
    <p:sldId id="257" r:id="rId6"/>
    <p:sldId id="266" r:id="rId7"/>
    <p:sldId id="268" r:id="rId8"/>
    <p:sldId id="261" r:id="rId9"/>
    <p:sldId id="269" r:id="rId10"/>
    <p:sldId id="270" r:id="rId11"/>
    <p:sldId id="262" r:id="rId12"/>
    <p:sldId id="26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3941"/>
  </p:normalViewPr>
  <p:slideViewPr>
    <p:cSldViewPr snapToGrid="0" snapToObjects="1">
      <p:cViewPr varScale="1">
        <p:scale>
          <a:sx n="129" d="100"/>
          <a:sy n="129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221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4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97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2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809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4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9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7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9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0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B63C50-8C85-DF41-8F9C-EB6BCEC33279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3152DE9-FFFF-F24F-9AA1-0AF95028794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33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rbantechnyc.com/#ecosystem" TargetMode="External"/><Relationship Id="rId3" Type="http://schemas.openxmlformats.org/officeDocument/2006/relationships/hyperlink" Target="https://onenyc.cityofnewyork.us/wp-content/uploads/2018/05/OneNYC_Progress_2018.pdf" TargetMode="External"/><Relationship Id="rId7" Type="http://schemas.openxmlformats.org/officeDocument/2006/relationships/hyperlink" Target="https://smartcitiesny.com/" TargetMode="External"/><Relationship Id="rId2" Type="http://schemas.openxmlformats.org/officeDocument/2006/relationships/hyperlink" Target="https://sustainabledevelopment.un.org/sdg11https:/onenyc.cityofnewyork.us/wp-content/uploads/2018/04/OneNYC-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data.cityofnewyork.us/" TargetMode="External"/><Relationship Id="rId5" Type="http://schemas.openxmlformats.org/officeDocument/2006/relationships/hyperlink" Target="https://www1.nyc.gov/office-of-the-mayor/news/909-16/new-york-named-2016-best-smart-city-nyc-host-2017-international-conference-urban" TargetMode="External"/><Relationship Id="rId4" Type="http://schemas.openxmlformats.org/officeDocument/2006/relationships/hyperlink" Target="https://www1.nyc.gov/assets/forward/documents/NYC-Smart-Equitable-City-Final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1FE8-C992-2A4A-9974-F3799871AC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3600" b="1" dirty="0"/>
            </a:br>
            <a:r>
              <a:rPr lang="en-US" sz="3600" b="1" dirty="0"/>
              <a:t>New York City’s Environmental Policy Implementation - from the perspective of Technology and Innovation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10019-BEC0-BD40-9C3C-6746CD17EC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William Steimel (Henry) </a:t>
            </a:r>
          </a:p>
          <a:p>
            <a:r>
              <a:rPr lang="en-US" dirty="0"/>
              <a:t>B1778102 – </a:t>
            </a:r>
          </a:p>
          <a:p>
            <a:r>
              <a:rPr lang="en-US" dirty="0"/>
              <a:t>Green Science and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7EA58-14D9-AD44-8B3A-F00336D4D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437" y="4706137"/>
            <a:ext cx="9144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6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AD7B-39E3-B243-880C-25D97551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York’s Technology Plan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6B78-6374-2C4F-B131-839792FDC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7998394" cy="40233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New York is very aggressively leveraging technology and aiming to be the “smartest city” in the world to achieve these policy goals/targets </a:t>
            </a:r>
          </a:p>
          <a:p>
            <a:r>
              <a:rPr lang="en-US" dirty="0"/>
              <a:t>Building a Smart + Equitable City (2015)</a:t>
            </a:r>
          </a:p>
          <a:p>
            <a:pPr lvl="1"/>
            <a:r>
              <a:rPr lang="en-US" dirty="0"/>
              <a:t>Published by Mayor’s Office of Technology and Innovation  </a:t>
            </a:r>
          </a:p>
          <a:p>
            <a:pPr lvl="1"/>
            <a:r>
              <a:rPr lang="en-US" dirty="0"/>
              <a:t>10 Case Studies on how NYC is leveraging Smart City Technology</a:t>
            </a:r>
          </a:p>
          <a:p>
            <a:r>
              <a:rPr lang="en-US" dirty="0"/>
              <a:t>Sustainability related cases: (IoT – Internet of Things utilized) </a:t>
            </a:r>
          </a:p>
          <a:p>
            <a:pPr lvl="1"/>
            <a:r>
              <a:rPr lang="en-US" u="sng" dirty="0"/>
              <a:t>Smart Indoor Lighting </a:t>
            </a:r>
            <a:r>
              <a:rPr lang="en-US" dirty="0"/>
              <a:t>(Over 110 energy saving projects across 18 city agencies) </a:t>
            </a:r>
          </a:p>
          <a:p>
            <a:pPr lvl="1"/>
            <a:r>
              <a:rPr lang="en-US" u="sng" dirty="0"/>
              <a:t>Wireless Water Meters </a:t>
            </a:r>
            <a:r>
              <a:rPr lang="en-US" dirty="0"/>
              <a:t>(Connecting residents to their water usage data online) </a:t>
            </a:r>
          </a:p>
          <a:p>
            <a:pPr lvl="1"/>
            <a:r>
              <a:rPr lang="en-US" u="sng" dirty="0"/>
              <a:t>Responsive Traffic Management </a:t>
            </a:r>
            <a:r>
              <a:rPr lang="en-US" dirty="0"/>
              <a:t>(Real Time Analysis on Roads to improve flow of traffic and decrease carbon emissions)</a:t>
            </a:r>
          </a:p>
          <a:p>
            <a:pPr lvl="1"/>
            <a:r>
              <a:rPr lang="en-US" u="sng" dirty="0"/>
              <a:t>Smart Waste Management </a:t>
            </a:r>
            <a:r>
              <a:rPr lang="en-US" dirty="0"/>
              <a:t>(NYC has the world’s largest sanitation department and they are deploying smart trash cans with wireless sensors that detect trash levels to optimize waste collection) </a:t>
            </a:r>
          </a:p>
          <a:p>
            <a:pPr lvl="1"/>
            <a:r>
              <a:rPr lang="en-US" u="sng" dirty="0"/>
              <a:t>Water Quality Monitoring </a:t>
            </a:r>
            <a:r>
              <a:rPr lang="en-US" dirty="0"/>
              <a:t>(Constant Real Time Quality Monitoring)</a:t>
            </a:r>
          </a:p>
          <a:p>
            <a:pPr lvl="1"/>
            <a:r>
              <a:rPr lang="en-US" u="sng" dirty="0"/>
              <a:t>Air Quality Monitoring </a:t>
            </a:r>
            <a:r>
              <a:rPr lang="en-US" dirty="0"/>
              <a:t>(Data-driven air quality management)</a:t>
            </a:r>
          </a:p>
          <a:p>
            <a:r>
              <a:rPr lang="en-US" dirty="0"/>
              <a:t>2016 Best Smart City Award – Smart City Expo World Congress – Spain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912E8-628A-5C4D-80C1-0E9B8C07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212" y="2908496"/>
            <a:ext cx="2443975" cy="3763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99309-811D-204D-965D-8F3824147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522" y="122389"/>
            <a:ext cx="2943665" cy="19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0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BFC8-3C77-FE4C-8B8E-460E4B3F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York Examples of Public Participation Through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408B-26F3-6C4D-BB46-9BF389839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657808" cy="426250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NYC Open Data</a:t>
            </a:r>
            <a:endParaRPr lang="en-US" dirty="0"/>
          </a:p>
          <a:p>
            <a:pPr lvl="1"/>
            <a:r>
              <a:rPr lang="en-US" u="sng" dirty="0"/>
              <a:t>Being Informed is key to Public Participation </a:t>
            </a:r>
            <a:r>
              <a:rPr lang="en-US" dirty="0"/>
              <a:t>- Gives Chances for normal citizens to look up statistics and data related to their community and direct environment </a:t>
            </a:r>
          </a:p>
          <a:p>
            <a:pPr lvl="1"/>
            <a:r>
              <a:rPr lang="en-US" u="sng" dirty="0"/>
              <a:t>Empowering people in the digital age - </a:t>
            </a:r>
            <a:r>
              <a:rPr lang="en-US" dirty="0"/>
              <a:t>Gives opportunities to entrepreneurs to utilize data and build innovative tools for the city  </a:t>
            </a:r>
          </a:p>
          <a:p>
            <a:pPr lvl="1"/>
            <a:r>
              <a:rPr lang="en-US" u="sng" dirty="0"/>
              <a:t>Increased Transparency </a:t>
            </a:r>
            <a:r>
              <a:rPr lang="en-US" dirty="0"/>
              <a:t>– All Environmental Datasets (Air Pollution, Water Quality, Traffic Flow Data Etc.) are available as well as current targets and progress </a:t>
            </a:r>
          </a:p>
          <a:p>
            <a:r>
              <a:rPr lang="en-US" b="1" dirty="0"/>
              <a:t>Smart Cities NYC – North America’s leading global conference for smart cities – Addressing challenges of cities around the world</a:t>
            </a:r>
          </a:p>
          <a:p>
            <a:pPr lvl="1"/>
            <a:r>
              <a:rPr lang="en-US" dirty="0"/>
              <a:t>Smart Cities NYC 2017 – Focused on importance of Citizen Participation in making cities “Smart” </a:t>
            </a:r>
          </a:p>
          <a:p>
            <a:pPr lvl="1"/>
            <a:r>
              <a:rPr lang="en-US" dirty="0"/>
              <a:t>Objective: “Facilitating Access to Public-Private Partnerships to Build Smart and Resilient Cities” </a:t>
            </a:r>
          </a:p>
          <a:p>
            <a:r>
              <a:rPr lang="en-US" b="1" dirty="0"/>
              <a:t>Urban Tech NYC (NYC Mayor’s Office of Tech + Innovation) </a:t>
            </a:r>
          </a:p>
          <a:p>
            <a:pPr lvl="1"/>
            <a:r>
              <a:rPr lang="en-US" dirty="0"/>
              <a:t>New York’s Entrepreneurship Ecosystem that facilitates innovation by supporting entrepreneurs who make the city more sustainable, resilient, and livable. </a:t>
            </a:r>
          </a:p>
          <a:p>
            <a:pPr lvl="1"/>
            <a:r>
              <a:rPr lang="en-US" dirty="0"/>
              <a:t>Innovation Lab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DA68B-0885-7D4A-9876-F5778FE5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408" y="2194045"/>
            <a:ext cx="3835400" cy="661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CCF92B-A485-EB48-AA47-C8EE0507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456" y="3065850"/>
            <a:ext cx="1790700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F9D845-8FC7-3642-80A7-FD49CC75D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506" y="4645535"/>
            <a:ext cx="2514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1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BFF2-6380-7A45-BB3C-BC96EC33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61612-FEB6-B348-9F2C-13D11BF73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York’s Environmental Policy is quite progressive in the United States and I look forward to monitoring their process towards achieving their goals. </a:t>
            </a:r>
          </a:p>
          <a:p>
            <a:r>
              <a:rPr lang="en-US" dirty="0"/>
              <a:t>Their method of measurement (Environmental KPI’s) helps promote transparency and public participation in many stages from citizen to entrepreneur </a:t>
            </a:r>
          </a:p>
          <a:p>
            <a:r>
              <a:rPr lang="en-US" dirty="0"/>
              <a:t>New York is taking some innovative approaches to ensure they are not only a smart and sustainable city in the future but also a city that is desirable to live in for potential intellectual capital who could contribute even further to development of the city</a:t>
            </a:r>
          </a:p>
        </p:txBody>
      </p:sp>
    </p:spTree>
    <p:extLst>
      <p:ext uri="{BB962C8B-B14F-4D97-AF65-F5344CB8AC3E}">
        <p14:creationId xmlns:p14="http://schemas.microsoft.com/office/powerpoint/2010/main" val="192665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0B2E-8262-CA47-99AE-DE285509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EF82-6395-DF4A-89FC-4455091FD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Goal 11 .:. Sustainable Development Knowledge Platform. (n.d.). Retrieved from </a:t>
            </a:r>
            <a:r>
              <a:rPr lang="en-US" dirty="0">
                <a:hlinkClick r:id="rId2"/>
              </a:rPr>
              <a:t>https://sustainabledevelopment.un.org/sdg11https://onenyc.cityofnewyork.us/wp-content/uploads/2018/04/OneNYC-1.pdf</a:t>
            </a:r>
            <a:endParaRPr lang="en-US" dirty="0"/>
          </a:p>
          <a:p>
            <a:r>
              <a:rPr lang="en-US" dirty="0"/>
              <a:t>United States, City of New York, Mayor Bill </a:t>
            </a:r>
            <a:r>
              <a:rPr lang="en-US" dirty="0" err="1"/>
              <a:t>DeBlasio</a:t>
            </a:r>
            <a:r>
              <a:rPr lang="en-US" dirty="0"/>
              <a:t>. (2018). </a:t>
            </a:r>
            <a:r>
              <a:rPr lang="en-US" i="1" dirty="0"/>
              <a:t>Progress Report OneNYC 2018</a:t>
            </a:r>
            <a:r>
              <a:rPr lang="en-US" dirty="0"/>
              <a:t>. Retrieved from </a:t>
            </a:r>
            <a:r>
              <a:rPr lang="en-US" dirty="0">
                <a:hlinkClick r:id="rId3"/>
              </a:rPr>
              <a:t>https://onenyc.cityofnewyork.us/wp-content/uploads/2018/05/OneNYC_Progress_2018.pdf</a:t>
            </a:r>
            <a:endParaRPr lang="en-US" dirty="0"/>
          </a:p>
          <a:p>
            <a:r>
              <a:rPr lang="en-US" dirty="0"/>
              <a:t>United States, City of New York, Mayors Office of Technology and Innovation. (2015, September). </a:t>
            </a:r>
            <a:r>
              <a:rPr lang="en-US" i="1" dirty="0"/>
              <a:t>Building a Smart Equitable City</a:t>
            </a:r>
            <a:r>
              <a:rPr lang="en-US" dirty="0"/>
              <a:t>. Retrieved from </a:t>
            </a:r>
            <a:r>
              <a:rPr lang="en-US" dirty="0">
                <a:hlinkClick r:id="rId4"/>
              </a:rPr>
              <a:t>https://www1.nyc.gov/assets/forward/documents/NYC-Smart-Equitable-City-Final.pdf</a:t>
            </a:r>
            <a:endParaRPr lang="en-US" dirty="0"/>
          </a:p>
          <a:p>
            <a:r>
              <a:rPr lang="en-US" dirty="0"/>
              <a:t>New York Named "2016 Best Smart City," NYC To Host International Conference On Urban Technology. (2016, November 28). Retrieved from </a:t>
            </a:r>
            <a:r>
              <a:rPr lang="en-US" dirty="0">
                <a:hlinkClick r:id="rId5"/>
              </a:rPr>
              <a:t>https://www1.nyc.gov/office-of-the-mayor/news/909-16/new-york-named-2016-best-smart-city-nyc-host-2017-international-conference-urban</a:t>
            </a:r>
            <a:endParaRPr lang="en-US" dirty="0">
              <a:hlinkClick r:id="rId6"/>
            </a:endParaRPr>
          </a:p>
          <a:p>
            <a:r>
              <a:rPr lang="en-US" dirty="0"/>
              <a:t>: City of New York, NYC Open Data. (n.d.). NYC Open Data. Retrieved from </a:t>
            </a:r>
            <a:r>
              <a:rPr lang="en-US" dirty="0">
                <a:hlinkClick r:id="rId6"/>
              </a:rPr>
              <a:t>https://opendata.cityofnewyork.us/</a:t>
            </a:r>
            <a:endParaRPr lang="en-US" dirty="0"/>
          </a:p>
          <a:p>
            <a:r>
              <a:rPr lang="en-US" dirty="0"/>
              <a:t>Smart Cities NY. (n.d.). Retrieved from </a:t>
            </a:r>
            <a:r>
              <a:rPr lang="en-US" dirty="0">
                <a:hlinkClick r:id="rId7"/>
              </a:rPr>
              <a:t>https://smartcitiesny.com/</a:t>
            </a:r>
            <a:endParaRPr lang="en-US" dirty="0"/>
          </a:p>
          <a:p>
            <a:r>
              <a:rPr lang="en-US" dirty="0"/>
              <a:t>Urban Tech </a:t>
            </a:r>
            <a:r>
              <a:rPr lang="en-US" dirty="0" err="1"/>
              <a:t>Nyc</a:t>
            </a:r>
            <a:r>
              <a:rPr lang="en-US" dirty="0"/>
              <a:t>. (n.d.). Retrieved from </a:t>
            </a:r>
            <a:r>
              <a:rPr lang="en-US" dirty="0">
                <a:hlinkClick r:id="rId8"/>
              </a:rPr>
              <a:t>http://www.urbantechnyc.com/#ecosystem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36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79C-5718-C045-9E38-15700081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5F72-8AC7-2149-939A-43CDC1000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New York City (NYC) Background</a:t>
            </a:r>
          </a:p>
          <a:p>
            <a:r>
              <a:rPr lang="en-US" dirty="0"/>
              <a:t>SDG 11</a:t>
            </a:r>
          </a:p>
          <a:p>
            <a:r>
              <a:rPr lang="en-US" dirty="0"/>
              <a:t>NYC Problems/Challenges</a:t>
            </a:r>
          </a:p>
          <a:p>
            <a:r>
              <a:rPr lang="en-US" dirty="0"/>
              <a:t>NYC’s Plan </a:t>
            </a:r>
          </a:p>
          <a:p>
            <a:r>
              <a:rPr lang="en-US" dirty="0"/>
              <a:t>NYC’s Ambitious Goals</a:t>
            </a:r>
          </a:p>
          <a:p>
            <a:r>
              <a:rPr lang="en-US" dirty="0"/>
              <a:t>NYC’s Progress Report</a:t>
            </a:r>
          </a:p>
          <a:p>
            <a:r>
              <a:rPr lang="en-US" dirty="0"/>
              <a:t>Paris Climate Agreement</a:t>
            </a:r>
          </a:p>
          <a:p>
            <a:r>
              <a:rPr lang="en-US" dirty="0"/>
              <a:t>New York’s Technology Plan </a:t>
            </a:r>
          </a:p>
          <a:p>
            <a:r>
              <a:rPr lang="en-US" dirty="0"/>
              <a:t>New York Examples of Public Participation Through Technology</a:t>
            </a:r>
          </a:p>
          <a:p>
            <a:r>
              <a:rPr lang="en-US" dirty="0"/>
              <a:t>Conclusion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0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CBAD-4F87-D242-87F4-0E47114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City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E8718-16A3-BE4D-AEC1-93174E8E1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Settled 1624 </a:t>
            </a:r>
          </a:p>
          <a:p>
            <a:r>
              <a:rPr lang="en-US" dirty="0"/>
              <a:t>Mayor – Bill de Blasio </a:t>
            </a:r>
          </a:p>
          <a:p>
            <a:r>
              <a:rPr lang="en-US" dirty="0"/>
              <a:t>5 Boroughs</a:t>
            </a:r>
          </a:p>
          <a:p>
            <a:pPr lvl="1"/>
            <a:r>
              <a:rPr lang="en-US" dirty="0"/>
              <a:t>The Bronx </a:t>
            </a:r>
          </a:p>
          <a:p>
            <a:pPr lvl="1"/>
            <a:r>
              <a:rPr lang="en-US" dirty="0"/>
              <a:t>Brooklyn </a:t>
            </a:r>
          </a:p>
          <a:p>
            <a:pPr lvl="1"/>
            <a:r>
              <a:rPr lang="en-US" dirty="0"/>
              <a:t>Manhattan </a:t>
            </a:r>
          </a:p>
          <a:p>
            <a:pPr lvl="1"/>
            <a:r>
              <a:rPr lang="en-US" dirty="0"/>
              <a:t>Queens </a:t>
            </a:r>
          </a:p>
          <a:p>
            <a:pPr lvl="1"/>
            <a:r>
              <a:rPr lang="en-US" dirty="0"/>
              <a:t>Staten Island </a:t>
            </a:r>
          </a:p>
          <a:p>
            <a:r>
              <a:rPr lang="en-US" dirty="0"/>
              <a:t>Population 2018 (Est. 8.4 Million)</a:t>
            </a:r>
          </a:p>
          <a:p>
            <a:r>
              <a:rPr lang="en-US" dirty="0"/>
              <a:t>Elevation – 10 m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7949B-F88D-9B40-BFB4-79BDE7A6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10" y="2286000"/>
            <a:ext cx="1458218" cy="86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50BB-EE03-EF4C-BD9D-86C0D5EE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372" y="3847338"/>
            <a:ext cx="3227639" cy="2849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1BEE5-ADE8-EF4D-86EF-B5F7A53C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137" y="2786045"/>
            <a:ext cx="3658163" cy="21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1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0721-CF8D-904C-8D43-3E73E765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Sustainable Development Goal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E2FF2-928C-484B-A4CC-7E3C8E86D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SDG 11 </a:t>
            </a:r>
            <a:r>
              <a:rPr lang="en-US" dirty="0"/>
              <a:t>– In 2015, close to 4 billion people — 54 per cent of the world’s population — lived in cities and that number is projected to increase to about 5 billion people by 2030 (United Nations)  </a:t>
            </a:r>
          </a:p>
          <a:p>
            <a:pPr lvl="1"/>
            <a:r>
              <a:rPr lang="en-US" dirty="0"/>
              <a:t>More are projected to live in Cities in the future and they are often considered the greatest polluters of the environment</a:t>
            </a:r>
          </a:p>
          <a:p>
            <a:pPr lvl="1"/>
            <a:r>
              <a:rPr lang="en-US" dirty="0"/>
              <a:t>Big Cities like New York and cities around the world need to work to reduce their impact on the environment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A8E98-5C1A-6B47-A9F6-5E1CC9B8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751" y="4501829"/>
            <a:ext cx="1556825" cy="12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2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DACE-EFD6-3C4F-B4EA-DAB1A68D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11487-2C64-A547-AAE8-7E3AB983C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85071"/>
            <a:ext cx="4595718" cy="48535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1. New York City is expected to grow from a population of 8.4 Million to 9 Million by 2040. </a:t>
            </a:r>
          </a:p>
          <a:p>
            <a:pPr lvl="1"/>
            <a:r>
              <a:rPr lang="en-US" dirty="0"/>
              <a:t>New York as a city needs to be able to handle this growth sustainably</a:t>
            </a:r>
          </a:p>
          <a:p>
            <a:r>
              <a:rPr lang="en-US" dirty="0"/>
              <a:t>2. NYC is surrounded by water and at risk of future sea level rise due to Climate Change. </a:t>
            </a:r>
          </a:p>
          <a:p>
            <a:pPr lvl="1"/>
            <a:r>
              <a:rPr lang="en-US" dirty="0"/>
              <a:t>Currently - Heavily Impacted by Flooding during Hurricanes </a:t>
            </a:r>
          </a:p>
          <a:p>
            <a:r>
              <a:rPr lang="en-US" dirty="0"/>
              <a:t>3. Congestion/Traffic</a:t>
            </a:r>
          </a:p>
          <a:p>
            <a:pPr lvl="1"/>
            <a:r>
              <a:rPr lang="en-US" dirty="0"/>
              <a:t> Car Idling/Pollution/Taxis</a:t>
            </a:r>
          </a:p>
          <a:p>
            <a:r>
              <a:rPr lang="en-US" dirty="0"/>
              <a:t>4. Aging Infrastructure </a:t>
            </a:r>
          </a:p>
          <a:p>
            <a:pPr lvl="1"/>
            <a:r>
              <a:rPr lang="en-US" dirty="0"/>
              <a:t>Inefficient Energy Systems</a:t>
            </a:r>
          </a:p>
          <a:p>
            <a:r>
              <a:rPr lang="en-US" dirty="0"/>
              <a:t>It is important for New York City to adapt smart Environmental policy and implementation of smart city technology to address these future challenges.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6260A-61BE-3446-B5E0-64CCA3B3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590" y="3867749"/>
            <a:ext cx="3390691" cy="2276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8D03C1-1E0F-B242-99F0-473D36A00E9F}"/>
              </a:ext>
            </a:extLst>
          </p:cNvPr>
          <p:cNvSpPr txBox="1"/>
          <p:nvPr/>
        </p:nvSpPr>
        <p:spPr>
          <a:xfrm>
            <a:off x="8566590" y="6178003"/>
            <a:ext cx="323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Sea-Level Rise-</a:t>
            </a:r>
          </a:p>
          <a:p>
            <a:r>
              <a:rPr lang="en-US" dirty="0"/>
              <a:t>OneNYC Progress Report 2018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84B712-9856-114F-AF48-6E2A51F0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53" y="4434881"/>
            <a:ext cx="3079427" cy="17936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D0E66B-7349-9C4C-B4D6-900DE7D5E86A}"/>
              </a:ext>
            </a:extLst>
          </p:cNvPr>
          <p:cNvSpPr txBox="1"/>
          <p:nvPr/>
        </p:nvSpPr>
        <p:spPr>
          <a:xfrm>
            <a:off x="5265753" y="6369310"/>
            <a:ext cx="2703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Road Congestion/Aging Infrastructure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EFB243-F3D3-F64F-948C-4F9FF01828D5}"/>
              </a:ext>
            </a:extLst>
          </p:cNvPr>
          <p:cNvSpPr txBox="1"/>
          <p:nvPr/>
        </p:nvSpPr>
        <p:spPr>
          <a:xfrm>
            <a:off x="5801930" y="3257322"/>
            <a:ext cx="216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Projections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D4918-2BCC-4A48-A886-611FE90A89B7}"/>
              </a:ext>
            </a:extLst>
          </p:cNvPr>
          <p:cNvSpPr txBox="1"/>
          <p:nvPr/>
        </p:nvSpPr>
        <p:spPr>
          <a:xfrm>
            <a:off x="8821734" y="3319917"/>
            <a:ext cx="293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Flooding (Hurricane Sandy)-2012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4ADA1F-2F4A-0444-8642-A59F028DA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324" y="1349642"/>
            <a:ext cx="3389679" cy="19076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89BA8A-8ED4-214E-8C54-3EDC8EB8E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128" y="1572684"/>
            <a:ext cx="3340724" cy="17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2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6902-6634-F245-A461-7B10FD6C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York’s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0DDFA-E09B-1047-BCD1-891601881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42868"/>
            <a:ext cx="7648408" cy="48392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OneNYC:</a:t>
            </a:r>
          </a:p>
          <a:p>
            <a:pPr lvl="1"/>
            <a:r>
              <a:rPr lang="en-US" sz="1600" dirty="0"/>
              <a:t>Goal - to make New York the most resilient, equitable, and sustainable city in the world </a:t>
            </a:r>
          </a:p>
          <a:p>
            <a:r>
              <a:rPr lang="en-US" sz="1800" dirty="0"/>
              <a:t>This plan was made with the consultation of various stakeholders (Focus on Public Participation)  </a:t>
            </a:r>
          </a:p>
          <a:p>
            <a:pPr lvl="1"/>
            <a:r>
              <a:rPr lang="en-US" sz="1600" dirty="0"/>
              <a:t>7,500 New Yorkers (Online Survey) </a:t>
            </a:r>
          </a:p>
          <a:p>
            <a:pPr lvl="1"/>
            <a:r>
              <a:rPr lang="en-US" sz="1600" dirty="0"/>
              <a:t>800 New Yorkers (Telephone Survey)</a:t>
            </a:r>
          </a:p>
          <a:p>
            <a:pPr lvl="1"/>
            <a:r>
              <a:rPr lang="en-US" sz="1600" dirty="0"/>
              <a:t>1300 + Residents attended more than 40 community meetings </a:t>
            </a:r>
          </a:p>
          <a:p>
            <a:pPr lvl="1"/>
            <a:r>
              <a:rPr lang="en-US" sz="1600" dirty="0"/>
              <a:t>177 civic organizations and 50 + elected official offices </a:t>
            </a:r>
          </a:p>
          <a:p>
            <a:pPr lvl="1"/>
            <a:r>
              <a:rPr lang="en-US" sz="1600" dirty="0"/>
              <a:t>15 leaders from neighboring cities and counties </a:t>
            </a:r>
          </a:p>
          <a:p>
            <a:pPr lvl="1"/>
            <a:r>
              <a:rPr lang="en-US" sz="1600" dirty="0"/>
              <a:t>125 representatives from over 70 city agencies developed the plan </a:t>
            </a:r>
          </a:p>
          <a:p>
            <a:r>
              <a:rPr lang="en-US" sz="1800" dirty="0"/>
              <a:t>This plan takes these inputs and aims for a Holistic Perspective in solving all of the cities problems and challenges. (5 pillars) </a:t>
            </a:r>
          </a:p>
          <a:p>
            <a:pPr lvl="1"/>
            <a:r>
              <a:rPr lang="en-US" sz="1600" dirty="0"/>
              <a:t>Growth </a:t>
            </a:r>
          </a:p>
          <a:p>
            <a:pPr lvl="1"/>
            <a:r>
              <a:rPr lang="en-US" sz="1600" dirty="0"/>
              <a:t>Equity </a:t>
            </a:r>
          </a:p>
          <a:p>
            <a:pPr lvl="1"/>
            <a:r>
              <a:rPr lang="en-US" sz="1600" b="1" dirty="0"/>
              <a:t>Sustainability </a:t>
            </a:r>
          </a:p>
          <a:p>
            <a:pPr lvl="1"/>
            <a:r>
              <a:rPr lang="en-US" sz="1600" dirty="0"/>
              <a:t>Resiliency </a:t>
            </a:r>
          </a:p>
          <a:p>
            <a:pPr lvl="1"/>
            <a:r>
              <a:rPr lang="en-US" sz="1600" dirty="0"/>
              <a:t>Diversity &amp; Inclusivity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D570C-EA39-7E4C-A934-BD093B0F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863" y="2082018"/>
            <a:ext cx="3267945" cy="42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57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B89E-A212-8C48-9E62-9AE7385D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NYC’s Ambitious Goals (Sustainability)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C6FC-1935-624B-8311-FB6B37B4B1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Initiative 1 – 80x50 </a:t>
            </a:r>
          </a:p>
          <a:p>
            <a:pPr lvl="1"/>
            <a:r>
              <a:rPr lang="en-US" dirty="0"/>
              <a:t>Reduce the city’s greenhouse gas emissions by 80 percent by 2050 relative to 2005 levels (80x50) </a:t>
            </a:r>
          </a:p>
          <a:p>
            <a:r>
              <a:rPr lang="en-US" b="1" dirty="0"/>
              <a:t>Initiative 2- Zero Waste </a:t>
            </a:r>
          </a:p>
          <a:p>
            <a:pPr lvl="1"/>
            <a:r>
              <a:rPr lang="en-US" dirty="0"/>
              <a:t>Reduce Volume of DSNY-collected refuse by 90 percent relative to 2005 baseline of 3.6 tons </a:t>
            </a:r>
          </a:p>
          <a:p>
            <a:pPr lvl="1"/>
            <a:r>
              <a:rPr lang="en-US" dirty="0"/>
              <a:t>Increase curbside and containerized diversion from a rate of 15.4 % in 2014 </a:t>
            </a:r>
          </a:p>
          <a:p>
            <a:r>
              <a:rPr lang="en-US" b="1" dirty="0"/>
              <a:t>Initiative 3- Air Quality </a:t>
            </a:r>
          </a:p>
          <a:p>
            <a:pPr lvl="1"/>
            <a:r>
              <a:rPr lang="en-US" dirty="0"/>
              <a:t>Air quality ranking amount major U.S Cities (Target is 1</a:t>
            </a:r>
            <a:r>
              <a:rPr lang="en-US" baseline="30000" dirty="0"/>
              <a:t>st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Disparity in SO2 across city neighborhoods </a:t>
            </a:r>
          </a:p>
          <a:p>
            <a:pPr lvl="1"/>
            <a:r>
              <a:rPr lang="en-US" dirty="0"/>
              <a:t>Disparity in PM2.5 Levels across city neighborhoods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F127A-C9C7-3648-ADB4-1E30207BD8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Initiative 4 – Brownfields </a:t>
            </a:r>
          </a:p>
          <a:p>
            <a:pPr lvl="1"/>
            <a:r>
              <a:rPr lang="en-US" dirty="0"/>
              <a:t>Number of Tax Lots Remediated Since January 1, 2014 </a:t>
            </a:r>
          </a:p>
          <a:p>
            <a:r>
              <a:rPr lang="en-US" b="1" dirty="0"/>
              <a:t>Initiative 5- Water Management </a:t>
            </a:r>
          </a:p>
          <a:p>
            <a:pPr lvl="1"/>
            <a:r>
              <a:rPr lang="en-US" dirty="0"/>
              <a:t>0 Violations with Safe Drinking Water </a:t>
            </a:r>
          </a:p>
          <a:p>
            <a:pPr lvl="1"/>
            <a:r>
              <a:rPr lang="en-US" dirty="0"/>
              <a:t>Backlog of catch basic repairs </a:t>
            </a:r>
          </a:p>
          <a:p>
            <a:pPr lvl="1"/>
            <a:r>
              <a:rPr lang="en-US" dirty="0"/>
              <a:t>Combined Sewer Overflow Capture Rate </a:t>
            </a:r>
          </a:p>
          <a:p>
            <a:r>
              <a:rPr lang="en-US" b="1" dirty="0"/>
              <a:t>Initiative 6- Parks &amp; Natural Resources</a:t>
            </a:r>
          </a:p>
          <a:p>
            <a:pPr lvl="1"/>
            <a:r>
              <a:rPr lang="en-US" dirty="0"/>
              <a:t>Increase percent of New Yorkers living within walking distance to a park from 79.5 % to 85 percent by 2030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5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598C-0463-B940-B64C-FB37C8E4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NYC Progress Report (2018)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80FE5-A813-B048-83B2-AE98368C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08" y="1768511"/>
            <a:ext cx="8754789" cy="508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1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77E2-CC98-4C44-A645-AF106FDD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Paris Climate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BEFE-0A40-0C43-881F-4756122D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June 1, 2017 </a:t>
            </a:r>
            <a:r>
              <a:rPr lang="en-US" dirty="0"/>
              <a:t>– President Trump announced his intention to withdraw from the Paris Agreement </a:t>
            </a:r>
          </a:p>
          <a:p>
            <a:r>
              <a:rPr lang="en-US" b="1" dirty="0"/>
              <a:t>June 2, 2017 </a:t>
            </a:r>
            <a:r>
              <a:rPr lang="en-US" dirty="0"/>
              <a:t>– Mayor de Blasio signs executive order 26, committing New York City to the Paris Agreement (Direct Defiance to Trump) </a:t>
            </a:r>
          </a:p>
          <a:p>
            <a:pPr lvl="1"/>
            <a:r>
              <a:rPr lang="en-US" dirty="0"/>
              <a:t>This is an example of Top-Down Decision Making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89E00-E2CD-274D-83AD-1BD3CF3E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764" y="3404148"/>
            <a:ext cx="5008098" cy="3340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0CF81-5FD4-E147-8E16-01839734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785" y="4152707"/>
            <a:ext cx="3996824" cy="24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5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{FB39C0C5-8255-3547-838F-B38BE3B8478C}tf10001061</Template>
  <TotalTime>8478</TotalTime>
  <Words>1127</Words>
  <Application>Microsoft Macintosh PowerPoint</Application>
  <PresentationFormat>Widescreen</PresentationFormat>
  <Paragraphs>124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Tw Cen MT</vt:lpstr>
      <vt:lpstr>Tw Cen MT Condensed</vt:lpstr>
      <vt:lpstr>Wingdings 3</vt:lpstr>
      <vt:lpstr>Integral</vt:lpstr>
      <vt:lpstr> New York City’s Environmental Policy Implementation - from the perspective of Technology and Innovation</vt:lpstr>
      <vt:lpstr>Table of Contents</vt:lpstr>
      <vt:lpstr>New York City Background</vt:lpstr>
      <vt:lpstr>Sustainable Development Goal 11</vt:lpstr>
      <vt:lpstr>Problem/Challenges</vt:lpstr>
      <vt:lpstr>New York’s Plan</vt:lpstr>
      <vt:lpstr>NYC’s Ambitious Goals (Sustainability) </vt:lpstr>
      <vt:lpstr>NYC Progress Report (2018)</vt:lpstr>
      <vt:lpstr>Paris Climate Agreement</vt:lpstr>
      <vt:lpstr>New York’s Technology Plan  </vt:lpstr>
      <vt:lpstr>New York Examples of Public Participation Through Technology</vt:lpstr>
      <vt:lpstr>Conclusion</vt:lpstr>
      <vt:lpstr>Sources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Literature covering Smart City Policy Implementation in Yokohama Japan and New York City for Environmental Sustainability and Disaster Resilience </dc:title>
  <dc:creator>JR WILLIAM HENRY STEIMEL</dc:creator>
  <cp:lastModifiedBy>JR WILLIAM HENRY STEIMEL</cp:lastModifiedBy>
  <cp:revision>38</cp:revision>
  <cp:lastPrinted>2018-07-17T07:24:41Z</cp:lastPrinted>
  <dcterms:created xsi:type="dcterms:W3CDTF">2018-07-15T16:05:48Z</dcterms:created>
  <dcterms:modified xsi:type="dcterms:W3CDTF">2018-07-22T14:14:03Z</dcterms:modified>
</cp:coreProperties>
</file>